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64" r:id="rId6"/>
    <p:sldId id="257" r:id="rId7"/>
    <p:sldId id="258" r:id="rId8"/>
    <p:sldId id="259" r:id="rId9"/>
    <p:sldId id="260" r:id="rId10"/>
    <p:sldId id="261" r:id="rId11"/>
    <p:sldId id="262" r:id="rId12"/>
    <p:sldId id="267" r:id="rId13"/>
  </p:sldIdLst>
  <p:sldSz cx="9144000" cy="6858000" type="screen4x3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12128"/>
    <a:srgbClr val="AC2226"/>
    <a:srgbClr val="AD232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87" d="100"/>
          <a:sy n="87" d="100"/>
        </p:scale>
        <p:origin x="163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772C-B4F7-4A0E-87E5-63E6FF5B26B8}" type="datetimeFigureOut">
              <a:rPr lang="en-US" smtClean="0"/>
              <a:t>3/30/2022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1C376-997B-4B9B-85F9-241A62479C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4483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772C-B4F7-4A0E-87E5-63E6FF5B26B8}" type="datetimeFigureOut">
              <a:rPr lang="en-US" smtClean="0"/>
              <a:t>3/30/2022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1C376-997B-4B9B-85F9-241A62479C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3396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772C-B4F7-4A0E-87E5-63E6FF5B26B8}" type="datetimeFigureOut">
              <a:rPr lang="en-US" smtClean="0"/>
              <a:t>3/30/2022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1C376-997B-4B9B-85F9-241A62479C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4610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772C-B4F7-4A0E-87E5-63E6FF5B26B8}" type="datetimeFigureOut">
              <a:rPr lang="en-US" smtClean="0"/>
              <a:t>3/30/2022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1C376-997B-4B9B-85F9-241A62479C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2260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772C-B4F7-4A0E-87E5-63E6FF5B26B8}" type="datetimeFigureOut">
              <a:rPr lang="en-US" smtClean="0"/>
              <a:t>3/30/2022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1C376-997B-4B9B-85F9-241A62479C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43176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772C-B4F7-4A0E-87E5-63E6FF5B26B8}" type="datetimeFigureOut">
              <a:rPr lang="en-US" smtClean="0"/>
              <a:t>3/30/2022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1C376-997B-4B9B-85F9-241A62479C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83223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772C-B4F7-4A0E-87E5-63E6FF5B26B8}" type="datetimeFigureOut">
              <a:rPr lang="en-US" smtClean="0"/>
              <a:t>3/30/2022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1C376-997B-4B9B-85F9-241A62479C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0344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772C-B4F7-4A0E-87E5-63E6FF5B26B8}" type="datetimeFigureOut">
              <a:rPr lang="en-US" smtClean="0"/>
              <a:t>3/30/2022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1C376-997B-4B9B-85F9-241A62479C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4007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772C-B4F7-4A0E-87E5-63E6FF5B26B8}" type="datetimeFigureOut">
              <a:rPr lang="en-US" smtClean="0"/>
              <a:t>3/30/2022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1C376-997B-4B9B-85F9-241A62479C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7523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772C-B4F7-4A0E-87E5-63E6FF5B26B8}" type="datetimeFigureOut">
              <a:rPr lang="en-US" smtClean="0"/>
              <a:t>3/30/2022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1C376-997B-4B9B-85F9-241A62479C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52116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772C-B4F7-4A0E-87E5-63E6FF5B26B8}" type="datetimeFigureOut">
              <a:rPr lang="en-US" smtClean="0"/>
              <a:t>3/30/2022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1C376-997B-4B9B-85F9-241A62479C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41765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86772C-B4F7-4A0E-87E5-63E6FF5B26B8}" type="datetimeFigureOut">
              <a:rPr lang="en-US" smtClean="0"/>
              <a:t>3/30/2022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51C376-997B-4B9B-85F9-241A62479C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0734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image" Target="../media/image5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7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image" Target="../media/image9.jpeg"/><Relationship Id="rId7" Type="http://schemas.openxmlformats.org/officeDocument/2006/relationships/image" Target="../media/image13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10" Type="http://schemas.openxmlformats.org/officeDocument/2006/relationships/image" Target="../media/image2.png"/><Relationship Id="rId4" Type="http://schemas.openxmlformats.org/officeDocument/2006/relationships/image" Target="../media/image10.jpeg"/><Relationship Id="rId9" Type="http://schemas.openxmlformats.org/officeDocument/2006/relationships/image" Target="../media/image14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8214" y="6319937"/>
            <a:ext cx="1507570" cy="306971"/>
          </a:xfrm>
          <a:prstGeom prst="rect">
            <a:avLst/>
          </a:prstGeom>
        </p:spPr>
      </p:pic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-1" y="2219052"/>
            <a:ext cx="9144000" cy="709879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rgbClr val="B1212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Welcome</a:t>
            </a: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-1" y="3071405"/>
            <a:ext cx="9144001" cy="822961"/>
          </a:xfrm>
          <a:prstGeom prst="rect">
            <a:avLst/>
          </a:prstGeom>
        </p:spPr>
        <p:txBody>
          <a:bodyPr vert="horz" lIns="68580" tIns="34290" rIns="68580" bIns="34290" rtlCol="0" anchor="t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5000"/>
              </a:lnSpc>
            </a:pPr>
            <a:r>
              <a:rPr lang="en-US" sz="2000" spc="100" dirty="0">
                <a:latin typeface="Arial" panose="020B0604020202020204" pitchFamily="34" charset="0"/>
                <a:cs typeface="Arial" panose="020B0604020202020204" pitchFamily="34" charset="0"/>
              </a:rPr>
              <a:t>Emeritus Trustee Group Lunch</a:t>
            </a:r>
            <a:br>
              <a:rPr lang="en-US" sz="2000" spc="1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spc="100" dirty="0">
                <a:latin typeface="Arial" panose="020B0604020202020204" pitchFamily="34" charset="0"/>
                <a:cs typeface="Arial" panose="020B0604020202020204" pitchFamily="34" charset="0"/>
              </a:rPr>
              <a:t>May 13, 2022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204" r="19231"/>
          <a:stretch/>
        </p:blipFill>
        <p:spPr>
          <a:xfrm>
            <a:off x="7362517" y="-1"/>
            <a:ext cx="1781483" cy="2024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11662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1" y="634094"/>
            <a:ext cx="9144000" cy="357188"/>
          </a:xfrm>
        </p:spPr>
        <p:txBody>
          <a:bodyPr>
            <a:noAutofit/>
          </a:bodyPr>
          <a:lstStyle/>
          <a:p>
            <a:r>
              <a:rPr lang="en-US" sz="2800" b="1" dirty="0">
                <a:solidFill>
                  <a:srgbClr val="B1212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Business Finance Program</a:t>
            </a:r>
          </a:p>
        </p:txBody>
      </p:sp>
      <p:sp>
        <p:nvSpPr>
          <p:cNvPr id="12" name="Subtitle 2"/>
          <p:cNvSpPr txBox="1">
            <a:spLocks/>
          </p:cNvSpPr>
          <p:nvPr/>
        </p:nvSpPr>
        <p:spPr>
          <a:xfrm>
            <a:off x="2788353" y="2974880"/>
            <a:ext cx="4158192" cy="2319609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57175" indent="-257175" algn="l">
              <a:lnSpc>
                <a:spcPct val="125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Established in 1988</a:t>
            </a:r>
          </a:p>
          <a:p>
            <a:pPr marL="257175" indent="-257175" algn="l">
              <a:lnSpc>
                <a:spcPct val="125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520 loans to date</a:t>
            </a:r>
          </a:p>
          <a:p>
            <a:pPr marL="257175" indent="-257175" algn="l">
              <a:lnSpc>
                <a:spcPct val="125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$61 million in investments</a:t>
            </a:r>
          </a:p>
          <a:p>
            <a:pPr marL="257175" indent="-257175" algn="l">
              <a:lnSpc>
                <a:spcPct val="125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$400 million leveraged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8214" y="6319937"/>
            <a:ext cx="1507570" cy="306971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204" r="19231"/>
          <a:stretch/>
        </p:blipFill>
        <p:spPr>
          <a:xfrm>
            <a:off x="7362517" y="-1"/>
            <a:ext cx="1781483" cy="2024695"/>
          </a:xfrm>
          <a:prstGeom prst="rect">
            <a:avLst/>
          </a:prstGeom>
        </p:spPr>
      </p:pic>
      <p:sp>
        <p:nvSpPr>
          <p:cNvPr id="17" name="Subtitle 2"/>
          <p:cNvSpPr txBox="1">
            <a:spLocks/>
          </p:cNvSpPr>
          <p:nvPr/>
        </p:nvSpPr>
        <p:spPr>
          <a:xfrm>
            <a:off x="1490133" y="1456270"/>
            <a:ext cx="6321778" cy="1520952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25000"/>
              </a:lnSpc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The loan program was established to support business start-ups and expansions by increasing access to financing in our rural region.</a:t>
            </a:r>
          </a:p>
        </p:txBody>
      </p:sp>
    </p:spTree>
    <p:extLst>
      <p:ext uri="{BB962C8B-B14F-4D97-AF65-F5344CB8AC3E}">
        <p14:creationId xmlns:p14="http://schemas.microsoft.com/office/powerpoint/2010/main" val="39321415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204" r="19231"/>
          <a:stretch/>
        </p:blipFill>
        <p:spPr>
          <a:xfrm>
            <a:off x="7362517" y="-1"/>
            <a:ext cx="1781483" cy="2024695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1" y="648611"/>
            <a:ext cx="9144000" cy="357188"/>
          </a:xfrm>
        </p:spPr>
        <p:txBody>
          <a:bodyPr>
            <a:noAutofit/>
          </a:bodyPr>
          <a:lstStyle/>
          <a:p>
            <a:r>
              <a:rPr lang="en-US" sz="2800" b="1" dirty="0">
                <a:solidFill>
                  <a:srgbClr val="B1212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Grant Program</a:t>
            </a:r>
          </a:p>
        </p:txBody>
      </p:sp>
      <p:sp>
        <p:nvSpPr>
          <p:cNvPr id="12" name="Subtitle 2"/>
          <p:cNvSpPr txBox="1">
            <a:spLocks/>
          </p:cNvSpPr>
          <p:nvPr/>
        </p:nvSpPr>
        <p:spPr>
          <a:xfrm>
            <a:off x="1219198" y="2765550"/>
            <a:ext cx="4106585" cy="1605051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57175" indent="-257175" algn="l">
              <a:lnSpc>
                <a:spcPct val="125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Business Loans</a:t>
            </a:r>
          </a:p>
          <a:p>
            <a:pPr marL="257175" indent="-257175" algn="l">
              <a:lnSpc>
                <a:spcPct val="125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Quick Turn Loans</a:t>
            </a:r>
          </a:p>
          <a:p>
            <a:pPr marL="257175" indent="-257175" algn="l">
              <a:lnSpc>
                <a:spcPct val="125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Emerging Entrepreneur Loans</a:t>
            </a:r>
          </a:p>
        </p:txBody>
      </p:sp>
      <p:sp>
        <p:nvSpPr>
          <p:cNvPr id="17" name="Subtitle 2"/>
          <p:cNvSpPr txBox="1">
            <a:spLocks/>
          </p:cNvSpPr>
          <p:nvPr/>
        </p:nvSpPr>
        <p:spPr>
          <a:xfrm>
            <a:off x="1095022" y="1515055"/>
            <a:ext cx="7306028" cy="840593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25000"/>
              </a:lnSpc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The loan program was established in 1988. We offer multiple lending tools to support start-ups and expansions.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7378" y="2698379"/>
            <a:ext cx="3106679" cy="2071119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8214" y="6319937"/>
            <a:ext cx="1507570" cy="3069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53350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1" y="648606"/>
            <a:ext cx="9144000" cy="357188"/>
          </a:xfrm>
        </p:spPr>
        <p:txBody>
          <a:bodyPr>
            <a:noAutofit/>
          </a:bodyPr>
          <a:lstStyle/>
          <a:p>
            <a:r>
              <a:rPr lang="en-US" sz="2800" b="1" dirty="0">
                <a:solidFill>
                  <a:srgbClr val="B1212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Business Finance Program</a:t>
            </a:r>
          </a:p>
        </p:txBody>
      </p:sp>
      <p:sp>
        <p:nvSpPr>
          <p:cNvPr id="12" name="Subtitle 2"/>
          <p:cNvSpPr txBox="1">
            <a:spLocks/>
          </p:cNvSpPr>
          <p:nvPr/>
        </p:nvSpPr>
        <p:spPr>
          <a:xfrm>
            <a:off x="3002847" y="2042913"/>
            <a:ext cx="4592213" cy="1605051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57175" indent="-257175" algn="l">
              <a:lnSpc>
                <a:spcPct val="125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Business Loans</a:t>
            </a:r>
          </a:p>
          <a:p>
            <a:pPr marL="257175" indent="-257175" algn="l">
              <a:lnSpc>
                <a:spcPct val="125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Quick Turn Loans</a:t>
            </a:r>
          </a:p>
          <a:p>
            <a:pPr marL="257175" indent="-257175" algn="l">
              <a:lnSpc>
                <a:spcPct val="125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Emerging Entrepreneur Loans</a:t>
            </a:r>
          </a:p>
        </p:txBody>
      </p:sp>
      <p:sp>
        <p:nvSpPr>
          <p:cNvPr id="17" name="Subtitle 2"/>
          <p:cNvSpPr txBox="1">
            <a:spLocks/>
          </p:cNvSpPr>
          <p:nvPr/>
        </p:nvSpPr>
        <p:spPr>
          <a:xfrm>
            <a:off x="2840642" y="1429154"/>
            <a:ext cx="4000428" cy="686045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25000"/>
              </a:lnSpc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Among our financing vehicles: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9310" y="3882408"/>
            <a:ext cx="2038349" cy="13589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7616" y="3882408"/>
            <a:ext cx="2039855" cy="135990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2690" y="3882409"/>
            <a:ext cx="2038349" cy="1358900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8214" y="6319937"/>
            <a:ext cx="1507570" cy="306971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204" r="19231"/>
          <a:stretch/>
        </p:blipFill>
        <p:spPr>
          <a:xfrm>
            <a:off x="7362517" y="-1"/>
            <a:ext cx="1781483" cy="2024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38877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1" y="648611"/>
            <a:ext cx="9144000" cy="357188"/>
          </a:xfrm>
        </p:spPr>
        <p:txBody>
          <a:bodyPr>
            <a:noAutofit/>
          </a:bodyPr>
          <a:lstStyle/>
          <a:p>
            <a:r>
              <a:rPr lang="en-US" sz="2800" b="1" dirty="0">
                <a:solidFill>
                  <a:srgbClr val="B1212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Program Fast Facts</a:t>
            </a:r>
          </a:p>
        </p:txBody>
      </p:sp>
      <p:sp>
        <p:nvSpPr>
          <p:cNvPr id="12" name="Subtitle 2"/>
          <p:cNvSpPr txBox="1">
            <a:spLocks/>
          </p:cNvSpPr>
          <p:nvPr/>
        </p:nvSpPr>
        <p:spPr>
          <a:xfrm>
            <a:off x="1885243" y="2073036"/>
            <a:ext cx="5983111" cy="2620164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57175" indent="-257175" algn="l">
              <a:lnSpc>
                <a:spcPct val="125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Established in 1988</a:t>
            </a:r>
          </a:p>
          <a:p>
            <a:pPr marL="257175" indent="-257175" algn="l">
              <a:lnSpc>
                <a:spcPct val="125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520 loans closed to date</a:t>
            </a:r>
          </a:p>
          <a:p>
            <a:pPr marL="257175" indent="-257175" algn="l">
              <a:lnSpc>
                <a:spcPct val="125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$61 million invested in regional economy</a:t>
            </a:r>
          </a:p>
          <a:p>
            <a:pPr marL="257175" indent="-257175" algn="l">
              <a:lnSpc>
                <a:spcPct val="125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$400 million leveraged from other sources</a:t>
            </a:r>
          </a:p>
          <a:p>
            <a:pPr marL="257175" indent="-257175" algn="l">
              <a:lnSpc>
                <a:spcPct val="125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Often partner with other lenders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8214" y="6319937"/>
            <a:ext cx="1507570" cy="306971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204" r="19231"/>
          <a:stretch/>
        </p:blipFill>
        <p:spPr>
          <a:xfrm>
            <a:off x="7362517" y="-1"/>
            <a:ext cx="1781483" cy="2024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0250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1" y="634093"/>
            <a:ext cx="9144000" cy="357188"/>
          </a:xfrm>
        </p:spPr>
        <p:txBody>
          <a:bodyPr>
            <a:noAutofit/>
          </a:bodyPr>
          <a:lstStyle/>
          <a:p>
            <a:r>
              <a:rPr lang="en-US" sz="2800" b="1" dirty="0">
                <a:solidFill>
                  <a:srgbClr val="B1212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Program Fast Facts</a:t>
            </a:r>
          </a:p>
        </p:txBody>
      </p:sp>
      <p:sp>
        <p:nvSpPr>
          <p:cNvPr id="12" name="Subtitle 2"/>
          <p:cNvSpPr txBox="1">
            <a:spLocks/>
          </p:cNvSpPr>
          <p:nvPr/>
        </p:nvSpPr>
        <p:spPr>
          <a:xfrm>
            <a:off x="2833509" y="1257900"/>
            <a:ext cx="4228923" cy="2298099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57175" indent="-257175" algn="l">
              <a:lnSpc>
                <a:spcPct val="125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45 communities served</a:t>
            </a:r>
          </a:p>
          <a:p>
            <a:pPr marL="257175" indent="-257175" algn="l">
              <a:lnSpc>
                <a:spcPct val="125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520 loans to date</a:t>
            </a:r>
          </a:p>
          <a:p>
            <a:pPr marL="257175" indent="-257175" algn="l">
              <a:lnSpc>
                <a:spcPct val="125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$400 million leveraged</a:t>
            </a:r>
          </a:p>
          <a:p>
            <a:pPr marL="257175" indent="-257175" algn="l">
              <a:lnSpc>
                <a:spcPct val="125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Partnered with 20+ lenders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8214" y="6319937"/>
            <a:ext cx="1507570" cy="306971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2667" y="3580186"/>
            <a:ext cx="3048233" cy="2032155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1999" y="4436533"/>
            <a:ext cx="2415823" cy="1610549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204" r="19231"/>
          <a:stretch/>
        </p:blipFill>
        <p:spPr>
          <a:xfrm>
            <a:off x="7362517" y="-1"/>
            <a:ext cx="1781483" cy="2024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44712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1" y="619579"/>
            <a:ext cx="9144000" cy="357188"/>
          </a:xfrm>
        </p:spPr>
        <p:txBody>
          <a:bodyPr>
            <a:noAutofit/>
          </a:bodyPr>
          <a:lstStyle/>
          <a:p>
            <a:r>
              <a:rPr lang="en-US" sz="2800" b="1" dirty="0">
                <a:solidFill>
                  <a:srgbClr val="B1212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Current Statistics</a:t>
            </a:r>
          </a:p>
        </p:txBody>
      </p:sp>
      <p:sp>
        <p:nvSpPr>
          <p:cNvPr id="9" name="Subtitle 2"/>
          <p:cNvSpPr txBox="1">
            <a:spLocks/>
          </p:cNvSpPr>
          <p:nvPr/>
        </p:nvSpPr>
        <p:spPr>
          <a:xfrm>
            <a:off x="1354666" y="2049785"/>
            <a:ext cx="6694311" cy="3526925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25000"/>
              </a:lnSpc>
              <a:spcBef>
                <a:spcPts val="0"/>
              </a:spcBef>
              <a:spcAft>
                <a:spcPts val="900"/>
              </a:spcAft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Total Loaned since 1988		$58.5 million</a:t>
            </a:r>
          </a:p>
          <a:p>
            <a:pPr algn="l">
              <a:lnSpc>
                <a:spcPct val="125000"/>
              </a:lnSpc>
              <a:spcBef>
                <a:spcPts val="0"/>
              </a:spcBef>
              <a:spcAft>
                <a:spcPts val="900"/>
              </a:spcAft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Jobs Created/Retained			7,100</a:t>
            </a:r>
          </a:p>
          <a:p>
            <a:pPr algn="l">
              <a:lnSpc>
                <a:spcPct val="125000"/>
              </a:lnSpc>
              <a:spcBef>
                <a:spcPts val="0"/>
              </a:spcBef>
              <a:spcAft>
                <a:spcPts val="900"/>
              </a:spcAft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Leveraging Other Investments		$310 million</a:t>
            </a:r>
          </a:p>
          <a:p>
            <a:pPr algn="l">
              <a:lnSpc>
                <a:spcPct val="125000"/>
              </a:lnSpc>
              <a:spcBef>
                <a:spcPts val="0"/>
              </a:spcBef>
              <a:spcAft>
                <a:spcPts val="900"/>
              </a:spcAft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Current Active Loans in Portfolio		119</a:t>
            </a:r>
          </a:p>
          <a:p>
            <a:pPr algn="l">
              <a:lnSpc>
                <a:spcPct val="125000"/>
              </a:lnSpc>
              <a:spcBef>
                <a:spcPts val="0"/>
              </a:spcBef>
              <a:spcAft>
                <a:spcPts val="900"/>
              </a:spcAft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Current Active Loan Amount		$12.1 million</a:t>
            </a:r>
          </a:p>
          <a:p>
            <a:pPr algn="l">
              <a:lnSpc>
                <a:spcPct val="125000"/>
              </a:lnSpc>
              <a:spcBef>
                <a:spcPts val="0"/>
              </a:spcBef>
              <a:spcAft>
                <a:spcPts val="900"/>
              </a:spcAft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Current Capitalization			$18.7 million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8214" y="6319937"/>
            <a:ext cx="1507570" cy="306971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204" r="19231"/>
          <a:stretch/>
        </p:blipFill>
        <p:spPr>
          <a:xfrm>
            <a:off x="7362517" y="-1"/>
            <a:ext cx="1781483" cy="2024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52903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1" y="634093"/>
            <a:ext cx="9144000" cy="357188"/>
          </a:xfrm>
        </p:spPr>
        <p:txBody>
          <a:bodyPr>
            <a:noAutofit/>
          </a:bodyPr>
          <a:lstStyle/>
          <a:p>
            <a:r>
              <a:rPr lang="en-US" sz="2800" b="1" dirty="0">
                <a:solidFill>
                  <a:srgbClr val="B1212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KIDS PLUS Program Initiatives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389"/>
          <a:stretch/>
        </p:blipFill>
        <p:spPr>
          <a:xfrm>
            <a:off x="6767489" y="4435616"/>
            <a:ext cx="1471997" cy="9257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7489" y="3234767"/>
            <a:ext cx="1471997" cy="78752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754" y="4328782"/>
            <a:ext cx="1144990" cy="120277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089250" y="2513612"/>
            <a:ext cx="3126659" cy="2768674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467" y="1969887"/>
            <a:ext cx="1814877" cy="91282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467" y="3249245"/>
            <a:ext cx="1894203" cy="61241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8214" y="6319937"/>
            <a:ext cx="1507570" cy="306971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5669" y="2245240"/>
            <a:ext cx="2300332" cy="53674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7" name="Picture 16"/>
          <p:cNvPicPr>
            <a:picLocks noChangeAspect="1"/>
          </p:cNvPicPr>
          <p:nvPr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204" r="19231"/>
          <a:stretch/>
        </p:blipFill>
        <p:spPr>
          <a:xfrm>
            <a:off x="7362517" y="-1"/>
            <a:ext cx="1781483" cy="2024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28709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1" y="2219052"/>
            <a:ext cx="9144000" cy="709879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rgbClr val="B1212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Thank You</a:t>
            </a:r>
          </a:p>
        </p:txBody>
      </p:sp>
      <p:sp>
        <p:nvSpPr>
          <p:cNvPr id="17" name="Subtitle 2"/>
          <p:cNvSpPr txBox="1">
            <a:spLocks/>
          </p:cNvSpPr>
          <p:nvPr/>
        </p:nvSpPr>
        <p:spPr>
          <a:xfrm>
            <a:off x="-1" y="3071405"/>
            <a:ext cx="9144001" cy="822961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5000"/>
              </a:lnSpc>
            </a:pPr>
            <a:r>
              <a:rPr lang="en-US" sz="2000" spc="100" dirty="0">
                <a:latin typeface="Arial" panose="020B0604020202020204" pitchFamily="34" charset="0"/>
                <a:cs typeface="Arial" panose="020B0604020202020204" pitchFamily="34" charset="0"/>
              </a:rPr>
              <a:t>Questions?  Please contact us:</a:t>
            </a:r>
            <a:br>
              <a:rPr lang="en-US" sz="2000" spc="1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spc="100" dirty="0">
                <a:latin typeface="Arial" panose="020B0604020202020204" pitchFamily="34" charset="0"/>
                <a:cs typeface="Arial" panose="020B0604020202020204" pitchFamily="34" charset="0"/>
              </a:rPr>
              <a:t>218.723.4040  •   www.northlandfdn.org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8214" y="6319937"/>
            <a:ext cx="1507570" cy="30697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204" r="19231"/>
          <a:stretch/>
        </p:blipFill>
        <p:spPr>
          <a:xfrm>
            <a:off x="7362517" y="-1"/>
            <a:ext cx="1781483" cy="2024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62588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18f35484-428c-4af1-b2a0-172788b51d72">
      <UserInfo>
        <DisplayName/>
        <AccountId xsi:nil="true"/>
        <AccountType/>
      </UserInfo>
    </SharedWithUsers>
    <MediaLengthInSeconds xmlns="e180effa-088c-498f-9edb-b779138f546b" xsi:nil="true"/>
    <TaxCatchAll xmlns="18f35484-428c-4af1-b2a0-172788b51d72" xsi:nil="true"/>
    <lcf76f155ced4ddcb4097134ff3c332f xmlns="e180effa-088c-498f-9edb-b779138f546b">
      <Terms xmlns="http://schemas.microsoft.com/office/infopath/2007/PartnerControls"/>
    </lcf76f155ced4ddcb4097134ff3c332f>
    <Thumbnail xmlns="e180effa-088c-498f-9edb-b779138f546b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D23BEDC69F320418459B84E2BB5A49F" ma:contentTypeVersion="21" ma:contentTypeDescription="Create a new document." ma:contentTypeScope="" ma:versionID="eb6767bd22ac34ecef48e51d64008e28">
  <xsd:schema xmlns:xsd="http://www.w3.org/2001/XMLSchema" xmlns:xs="http://www.w3.org/2001/XMLSchema" xmlns:p="http://schemas.microsoft.com/office/2006/metadata/properties" xmlns:ns2="e180effa-088c-498f-9edb-b779138f546b" xmlns:ns3="18f35484-428c-4af1-b2a0-172788b51d72" targetNamespace="http://schemas.microsoft.com/office/2006/metadata/properties" ma:root="true" ma:fieldsID="f35dbfa75dc9e610994c60ac0934a5b8" ns2:_="" ns3:_="">
    <xsd:import namespace="e180effa-088c-498f-9edb-b779138f546b"/>
    <xsd:import namespace="18f35484-428c-4af1-b2a0-172788b51d7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Thumbnail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180effa-088c-498f-9edb-b779138f546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hidden="true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hidden="true" ma:internalName="MediaServiceKeyPoints" ma:readOnly="true">
      <xsd:simpleType>
        <xsd:restriction base="dms:Note"/>
      </xsd:simpleType>
    </xsd:element>
    <xsd:element name="MediaServiceOCR" ma:index="16" nillable="true" ma:displayName="Extracted Text" ma:hidden="true" ma:internalName="MediaServiceOCR" ma:readOnly="true">
      <xsd:simpleType>
        <xsd:restriction base="dms:Note"/>
      </xsd:simpleType>
    </xsd:element>
    <xsd:element name="MediaServiceLocation" ma:index="17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Thumbnail" ma:index="21" nillable="true" ma:displayName="Thumbnail" ma:format="Thumbnail" ma:internalName="Thumbnail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5422eefa-ade5-4654-a7ca-7bc8affc75e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8f35484-428c-4af1-b2a0-172788b51d72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hidden="true" ma:internalName="SharedWithDetails" ma:readOnly="true">
      <xsd:simpleType>
        <xsd:restriction base="dms:Note"/>
      </xsd:simpleType>
    </xsd:element>
    <xsd:element name="TaxCatchAll" ma:index="24" nillable="true" ma:displayName="Taxonomy Catch All Column" ma:hidden="true" ma:list="{21aecb48-7fc2-4d1c-b061-30dab4752d6b}" ma:internalName="TaxCatchAll" ma:showField="CatchAllData" ma:web="18f35484-428c-4af1-b2a0-172788b51d7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0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97CA12D-433F-427D-B47C-DF5471BFFE9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44C7688-B185-4878-B8E9-CD6316E47889}">
  <ds:schemaRefs>
    <ds:schemaRef ds:uri="http://schemas.microsoft.com/office/2006/metadata/properties"/>
    <ds:schemaRef ds:uri="http://schemas.microsoft.com/office/infopath/2007/PartnerControls"/>
    <ds:schemaRef ds:uri="18f35484-428c-4af1-b2a0-172788b51d72"/>
    <ds:schemaRef ds:uri="e180effa-088c-498f-9edb-b779138f546b"/>
  </ds:schemaRefs>
</ds:datastoreItem>
</file>

<file path=customXml/itemProps3.xml><?xml version="1.0" encoding="utf-8"?>
<ds:datastoreItem xmlns:ds="http://schemas.openxmlformats.org/officeDocument/2006/customXml" ds:itemID="{23691ADE-7998-4050-B6C4-7A43F9C62995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251</TotalTime>
  <Words>216</Words>
  <Application>Microsoft Office PowerPoint</Application>
  <PresentationFormat>On-screen Show (4:3)</PresentationFormat>
  <Paragraphs>39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Jeanine Dahl</dc:creator>
  <cp:lastModifiedBy>Jeanine Dahl</cp:lastModifiedBy>
  <cp:revision>30</cp:revision>
  <cp:lastPrinted>2017-07-07T16:19:16Z</cp:lastPrinted>
  <dcterms:created xsi:type="dcterms:W3CDTF">2017-06-22T15:09:36Z</dcterms:created>
  <dcterms:modified xsi:type="dcterms:W3CDTF">2022-03-30T17:36:50Z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0x010100FD23BEDC69F320418459B84E2BB5A49F</vt:lpwstr>
  </property>
  <property fmtid="{D5CDD505-2E9C-101B-9397-08002B2CF9AE}" pid="3" name="Order">
    <vt:r8>3900900</vt:r8>
  </property>
  <property fmtid="{D5CDD505-2E9C-101B-9397-08002B2CF9AE}" pid="4" name="xd_Signature">
    <vt:bool>false</vt:bool>
  </property>
  <property fmtid="{D5CDD505-2E9C-101B-9397-08002B2CF9AE}" pid="5" name="xd_ProgID">
    <vt:lpwstr/>
  </property>
  <property fmtid="{D5CDD505-2E9C-101B-9397-08002B2CF9AE}" pid="6" name="_ExtendedDescription">
    <vt:lpwstr/>
  </property>
  <property fmtid="{D5CDD505-2E9C-101B-9397-08002B2CF9AE}" pid="7" name="TriggerFlowInfo">
    <vt:lpwstr/>
  </property>
  <property fmtid="{D5CDD505-2E9C-101B-9397-08002B2CF9AE}" pid="8" name="ComplianceAssetId">
    <vt:lpwstr/>
  </property>
  <property fmtid="{D5CDD505-2E9C-101B-9397-08002B2CF9AE}" pid="9" name="TemplateUrl">
    <vt:lpwstr/>
  </property>
</Properties>
</file>