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4" r:id="rId6"/>
    <p:sldId id="257" r:id="rId7"/>
    <p:sldId id="258" r:id="rId8"/>
    <p:sldId id="259" r:id="rId9"/>
    <p:sldId id="260" r:id="rId10"/>
    <p:sldId id="261" r:id="rId11"/>
    <p:sldId id="262" r:id="rId12"/>
    <p:sldId id="267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2128"/>
    <a:srgbClr val="AC2226"/>
    <a:srgbClr val="AD23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6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4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6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2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1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2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3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0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1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7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6772C-B4F7-4A0E-87E5-63E6FF5B26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C376-997B-4B9B-85F9-241A6247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2.png"/><Relationship Id="rId4" Type="http://schemas.openxmlformats.org/officeDocument/2006/relationships/image" Target="../media/image10.jpe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14" y="6319937"/>
            <a:ext cx="1507570" cy="306971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-1" y="2219052"/>
            <a:ext cx="9144000" cy="70987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B12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1" y="3071405"/>
            <a:ext cx="9144001" cy="82296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en-US" sz="2000" spc="100" dirty="0">
                <a:latin typeface="Arial" panose="020B0604020202020204" pitchFamily="34" charset="0"/>
                <a:cs typeface="Arial" panose="020B0604020202020204" pitchFamily="34" charset="0"/>
              </a:rPr>
              <a:t>Emeritus Trustee Group Lunch</a:t>
            </a:r>
            <a:br>
              <a:rPr lang="en-US" sz="2000" spc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spc="100" dirty="0">
                <a:latin typeface="Arial" panose="020B0604020202020204" pitchFamily="34" charset="0"/>
                <a:cs typeface="Arial" panose="020B0604020202020204" pitchFamily="34" charset="0"/>
              </a:rPr>
              <a:t>May 13, 2022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9231"/>
          <a:stretch/>
        </p:blipFill>
        <p:spPr>
          <a:xfrm>
            <a:off x="7362517" y="-1"/>
            <a:ext cx="1781483" cy="202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6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34094"/>
            <a:ext cx="9144000" cy="35718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B12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Finance Program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788353" y="2974880"/>
            <a:ext cx="4158192" cy="231960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Established in 1988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520 loans to date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$61 million in investments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$400 million leveraged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14" y="6319937"/>
            <a:ext cx="1507570" cy="3069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9231"/>
          <a:stretch/>
        </p:blipFill>
        <p:spPr>
          <a:xfrm>
            <a:off x="7362517" y="-1"/>
            <a:ext cx="1781483" cy="2024695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1490133" y="1456270"/>
            <a:ext cx="6321778" cy="152095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loan program was established to support business start-ups and expansions by increasing access to financing in our rural region.</a:t>
            </a:r>
          </a:p>
        </p:txBody>
      </p:sp>
    </p:spTree>
    <p:extLst>
      <p:ext uri="{BB962C8B-B14F-4D97-AF65-F5344CB8AC3E}">
        <p14:creationId xmlns:p14="http://schemas.microsoft.com/office/powerpoint/2010/main" val="393214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9231"/>
          <a:stretch/>
        </p:blipFill>
        <p:spPr>
          <a:xfrm>
            <a:off x="7362517" y="-1"/>
            <a:ext cx="1781483" cy="2024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48611"/>
            <a:ext cx="9144000" cy="35718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B12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Program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219198" y="2765550"/>
            <a:ext cx="4106585" cy="16050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Business Loans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Quick Turn Loans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Emerging Entrepreneur Loans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095022" y="1515055"/>
            <a:ext cx="7306028" cy="8405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loan program was established in 1988. We offer multiple lending tools to support start-ups and expansions.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378" y="2698379"/>
            <a:ext cx="3106679" cy="20711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14" y="6319937"/>
            <a:ext cx="1507570" cy="30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3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48606"/>
            <a:ext cx="9144000" cy="35718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B12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Finance Program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02847" y="2042913"/>
            <a:ext cx="4592213" cy="16050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Business Loans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Quick Turn Loans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Emerging Entrepreneur Loans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840642" y="1429154"/>
            <a:ext cx="4000428" cy="6860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Among our financing vehicles: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310" y="3882408"/>
            <a:ext cx="2038349" cy="1358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616" y="3882408"/>
            <a:ext cx="2039855" cy="13599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690" y="3882409"/>
            <a:ext cx="2038349" cy="13589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14" y="6319937"/>
            <a:ext cx="1507570" cy="3069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9231"/>
          <a:stretch/>
        </p:blipFill>
        <p:spPr>
          <a:xfrm>
            <a:off x="7362517" y="-1"/>
            <a:ext cx="1781483" cy="202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8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48611"/>
            <a:ext cx="9144000" cy="35718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B12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Fast Facts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885243" y="2073036"/>
            <a:ext cx="5983111" cy="262016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Established in 1988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520 loans closed to date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$61 million invested in regional economy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$400 million leveraged from other sources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Often partner with other lenders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14" y="6319937"/>
            <a:ext cx="1507570" cy="3069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9231"/>
          <a:stretch/>
        </p:blipFill>
        <p:spPr>
          <a:xfrm>
            <a:off x="7362517" y="-1"/>
            <a:ext cx="1781483" cy="202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34093"/>
            <a:ext cx="9144000" cy="35718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B12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Fast Facts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833509" y="1257900"/>
            <a:ext cx="4228923" cy="229809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45 communities served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520 loans to date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$400 million leveraged</a:t>
            </a:r>
          </a:p>
          <a:p>
            <a:pPr marL="257175" indent="-257175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Partnered with 20+ lenders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14" y="6319937"/>
            <a:ext cx="1507570" cy="3069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67" y="3580186"/>
            <a:ext cx="3048233" cy="20321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4436533"/>
            <a:ext cx="2415823" cy="16105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9231"/>
          <a:stretch/>
        </p:blipFill>
        <p:spPr>
          <a:xfrm>
            <a:off x="7362517" y="-1"/>
            <a:ext cx="1781483" cy="202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7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19579"/>
            <a:ext cx="9144000" cy="35718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B12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Statistics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54666" y="2049785"/>
            <a:ext cx="6694311" cy="3526925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Loaned since 1988		$58.5 million</a:t>
            </a: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Jobs Created/Retained			7,100</a:t>
            </a: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Leveraging Other Investments		$310 million</a:t>
            </a: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Current Active Loans in Portfolio		119</a:t>
            </a: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Current Active Loan Amount		$12.1 million</a:t>
            </a: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Current Capitalization			$18.7 million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14" y="6319937"/>
            <a:ext cx="1507570" cy="3069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9231"/>
          <a:stretch/>
        </p:blipFill>
        <p:spPr>
          <a:xfrm>
            <a:off x="7362517" y="-1"/>
            <a:ext cx="1781483" cy="202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9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34093"/>
            <a:ext cx="9144000" cy="35718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B12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KIDS PLUS Program Initiatives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89"/>
          <a:stretch/>
        </p:blipFill>
        <p:spPr>
          <a:xfrm>
            <a:off x="6767489" y="4435616"/>
            <a:ext cx="1471997" cy="925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489" y="3234767"/>
            <a:ext cx="1471997" cy="787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54" y="4328782"/>
            <a:ext cx="1144990" cy="1202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9250" y="2513612"/>
            <a:ext cx="3126659" cy="27686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969887"/>
            <a:ext cx="1814877" cy="912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3249245"/>
            <a:ext cx="1894203" cy="612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14" y="6319937"/>
            <a:ext cx="1507570" cy="3069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669" y="2245240"/>
            <a:ext cx="2300332" cy="536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9231"/>
          <a:stretch/>
        </p:blipFill>
        <p:spPr>
          <a:xfrm>
            <a:off x="7362517" y="-1"/>
            <a:ext cx="1781483" cy="202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87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2219052"/>
            <a:ext cx="9144000" cy="70987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B12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-1" y="3071405"/>
            <a:ext cx="9144001" cy="8229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en-US" sz="2000" spc="100" dirty="0">
                <a:latin typeface="Arial" panose="020B0604020202020204" pitchFamily="34" charset="0"/>
                <a:cs typeface="Arial" panose="020B0604020202020204" pitchFamily="34" charset="0"/>
              </a:rPr>
              <a:t>Questions?  Please contact us:</a:t>
            </a:r>
            <a:br>
              <a:rPr lang="en-US" sz="2000" spc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spc="100" dirty="0">
                <a:latin typeface="Arial" panose="020B0604020202020204" pitchFamily="34" charset="0"/>
                <a:cs typeface="Arial" panose="020B0604020202020204" pitchFamily="34" charset="0"/>
              </a:rPr>
              <a:t>218.723.4040  •   www.northlandfdn.org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14" y="6319937"/>
            <a:ext cx="1507570" cy="306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9231"/>
          <a:stretch/>
        </p:blipFill>
        <p:spPr>
          <a:xfrm>
            <a:off x="7362517" y="-1"/>
            <a:ext cx="1781483" cy="202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5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f35484-428c-4af1-b2a0-172788b51d72">
      <UserInfo>
        <DisplayName/>
        <AccountId xsi:nil="true"/>
        <AccountType/>
      </UserInfo>
    </SharedWithUsers>
    <MediaLengthInSeconds xmlns="e180effa-088c-498f-9edb-b779138f546b" xsi:nil="true"/>
    <TaxCatchAll xmlns="18f35484-428c-4af1-b2a0-172788b51d72" xsi:nil="true"/>
    <lcf76f155ced4ddcb4097134ff3c332f xmlns="e180effa-088c-498f-9edb-b779138f546b">
      <Terms xmlns="http://schemas.microsoft.com/office/infopath/2007/PartnerControls"/>
    </lcf76f155ced4ddcb4097134ff3c332f>
    <Thumbnail xmlns="e180effa-088c-498f-9edb-b779138f546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23BEDC69F320418459B84E2BB5A49F" ma:contentTypeVersion="21" ma:contentTypeDescription="Create a new document." ma:contentTypeScope="" ma:versionID="eb6767bd22ac34ecef48e51d64008e28">
  <xsd:schema xmlns:xsd="http://www.w3.org/2001/XMLSchema" xmlns:xs="http://www.w3.org/2001/XMLSchema" xmlns:p="http://schemas.microsoft.com/office/2006/metadata/properties" xmlns:ns2="e180effa-088c-498f-9edb-b779138f546b" xmlns:ns3="18f35484-428c-4af1-b2a0-172788b51d72" targetNamespace="http://schemas.microsoft.com/office/2006/metadata/properties" ma:root="true" ma:fieldsID="f35dbfa75dc9e610994c60ac0934a5b8" ns2:_="" ns3:_="">
    <xsd:import namespace="e180effa-088c-498f-9edb-b779138f546b"/>
    <xsd:import namespace="18f35484-428c-4af1-b2a0-172788b51d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Thumbnail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0effa-088c-498f-9edb-b779138f54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hidden="true" ma:internalName="MediaServiceKeyPoints" ma:readOnly="true">
      <xsd:simpleType>
        <xsd:restriction base="dms:Note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Thumbnail" ma:index="21" nillable="true" ma:displayName="Thumbnail" ma:format="Thumbnail" ma:internalName="Thumbnail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422eefa-ade5-4654-a7ca-7bc8affc75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5484-428c-4af1-b2a0-172788b51d7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21aecb48-7fc2-4d1c-b061-30dab4752d6b}" ma:internalName="TaxCatchAll" ma:showField="CatchAllData" ma:web="18f35484-428c-4af1-b2a0-172788b51d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7CA12D-433F-427D-B47C-DF5471BFFE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4C7688-B185-4878-B8E9-CD6316E47889}">
  <ds:schemaRefs>
    <ds:schemaRef ds:uri="http://schemas.microsoft.com/office/2006/metadata/properties"/>
    <ds:schemaRef ds:uri="http://schemas.microsoft.com/office/infopath/2007/PartnerControls"/>
    <ds:schemaRef ds:uri="18f35484-428c-4af1-b2a0-172788b51d72"/>
    <ds:schemaRef ds:uri="e180effa-088c-498f-9edb-b779138f546b"/>
  </ds:schemaRefs>
</ds:datastoreItem>
</file>

<file path=customXml/itemProps3.xml><?xml version="1.0" encoding="utf-8"?>
<ds:datastoreItem xmlns:ds="http://schemas.openxmlformats.org/officeDocument/2006/customXml" ds:itemID="{23691ADE-7998-4050-B6C4-7A43F9C6299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216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Jeanine Dahl</dc:creator>
  <cp:lastModifiedBy>Jeanine Dahl</cp:lastModifiedBy>
  <cp:revision>30</cp:revision>
  <cp:lastPrinted>2017-07-07T16:19:16Z</cp:lastPrinted>
  <dcterms:created xsi:type="dcterms:W3CDTF">2017-06-22T15:09:36Z</dcterms:created>
  <dcterms:modified xsi:type="dcterms:W3CDTF">2022-03-30T17:36:50Z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0x010100FD23BEDC69F320418459B84E2BB5A49F</vt:lpwstr>
  </property>
  <property fmtid="{D5CDD505-2E9C-101B-9397-08002B2CF9AE}" pid="3" name="Order">
    <vt:r8>3900900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