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9" r:id="rId6"/>
    <p:sldId id="264" r:id="rId7"/>
    <p:sldId id="262" r:id="rId8"/>
    <p:sldId id="268" r:id="rId9"/>
    <p:sldId id="257" r:id="rId10"/>
    <p:sldId id="258" r:id="rId11"/>
    <p:sldId id="259" r:id="rId12"/>
    <p:sldId id="260" r:id="rId13"/>
    <p:sldId id="261" r:id="rId14"/>
    <p:sldId id="267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  <a:srgbClr val="AB1C2F"/>
    <a:srgbClr val="F15A29"/>
    <a:srgbClr val="AB5A11"/>
    <a:srgbClr val="B12128"/>
    <a:srgbClr val="AC2226"/>
    <a:srgbClr val="AD2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38F2E-22EC-4F26-B129-DDEE3288C16D}" v="4" dt="2024-10-28T21:44:2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7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0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772C-B4F7-4A0E-87E5-63E6FF5B26B8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1C376-997B-4B9B-85F9-241A62479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C84F17F1-D86D-4DFC-8976-913BCB128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85" y="6387200"/>
            <a:ext cx="1530030" cy="31154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2" y="1411333"/>
            <a:ext cx="9144000" cy="1578755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Boozhoo</a:t>
            </a:r>
            <a:endParaRPr lang="en-US" sz="4000" b="1" dirty="0">
              <a:solidFill>
                <a:srgbClr val="AB1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(Hello/Welcome)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2192" y="2867783"/>
            <a:ext cx="9144001" cy="121310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Maada’ookiing Indigenous-led Philanthropy</a:t>
            </a:r>
            <a:b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  <a:t>January 1, 2025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0904EB7-3D32-40E4-9D72-7902CE253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66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BB52BC4D-EF03-4FF2-818D-C1E05C8AB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361EF12-6CD4-44F0-969E-4C8B69636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2580A-B321-4564-AB33-0D854C1FE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1678B84-2DB5-4DCC-876A-D10C987F0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9E37A26-2F31-482C-B295-6988F7BB8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5" y="1992503"/>
            <a:ext cx="424519" cy="400027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2429E96B-A1BC-43D3-9D6D-0DA526949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5" y="2868132"/>
            <a:ext cx="424519" cy="400027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FD772BB-88A3-4410-B351-77C50983AD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06" y="3743762"/>
            <a:ext cx="424519" cy="40002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DDE2B21-2A72-483D-92D6-662BB5828DAA}"/>
              </a:ext>
            </a:extLst>
          </p:cNvPr>
          <p:cNvSpPr txBox="1">
            <a:spLocks/>
          </p:cNvSpPr>
          <p:nvPr/>
        </p:nvSpPr>
        <p:spPr>
          <a:xfrm>
            <a:off x="1953429" y="1968118"/>
            <a:ext cx="5617803" cy="875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also use the central flower as a bullet point to make a slide more visually interesting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92FFDD9-685E-496B-A290-DB696B9436FB}"/>
              </a:ext>
            </a:extLst>
          </p:cNvPr>
          <p:cNvSpPr txBox="1">
            <a:spLocks/>
          </p:cNvSpPr>
          <p:nvPr/>
        </p:nvSpPr>
        <p:spPr>
          <a:xfrm>
            <a:off x="1935252" y="2828566"/>
            <a:ext cx="6321778" cy="875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also use the central flower as a bullet point to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FAE3193-DAE3-4D6F-B636-CBBF85C14AAD}"/>
              </a:ext>
            </a:extLst>
          </p:cNvPr>
          <p:cNvSpPr txBox="1">
            <a:spLocks/>
          </p:cNvSpPr>
          <p:nvPr/>
        </p:nvSpPr>
        <p:spPr>
          <a:xfrm>
            <a:off x="1953429" y="3673622"/>
            <a:ext cx="6321778" cy="875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also use the central flower as a bullet point to</a:t>
            </a:r>
          </a:p>
        </p:txBody>
      </p:sp>
    </p:spTree>
    <p:extLst>
      <p:ext uri="{BB962C8B-B14F-4D97-AF65-F5344CB8AC3E}">
        <p14:creationId xmlns:p14="http://schemas.microsoft.com/office/powerpoint/2010/main" val="41952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/>
          <p:cNvSpPr txBox="1">
            <a:spLocks/>
          </p:cNvSpPr>
          <p:nvPr/>
        </p:nvSpPr>
        <p:spPr>
          <a:xfrm>
            <a:off x="-1" y="3437165"/>
            <a:ext cx="9144001" cy="12201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800" b="1" spc="100" dirty="0"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  <a:b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100" dirty="0">
                <a:latin typeface="Arial" panose="020B0604020202020204" pitchFamily="34" charset="0"/>
                <a:cs typeface="Arial" panose="020B0604020202020204" pitchFamily="34" charset="0"/>
              </a:rPr>
              <a:t>218.723.4040 • grants@northlandfdn.org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F1A2D8B-63BC-4E99-A94F-4FD4B8D2F8D1}"/>
              </a:ext>
            </a:extLst>
          </p:cNvPr>
          <p:cNvSpPr txBox="1">
            <a:spLocks/>
          </p:cNvSpPr>
          <p:nvPr/>
        </p:nvSpPr>
        <p:spPr>
          <a:xfrm>
            <a:off x="-1" y="1804524"/>
            <a:ext cx="9144000" cy="1578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Miigwech</a:t>
            </a:r>
            <a:endParaRPr lang="en-US" sz="4000" b="1" dirty="0">
              <a:solidFill>
                <a:srgbClr val="AB1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(Thank You)</a:t>
            </a:r>
          </a:p>
        </p:txBody>
      </p:sp>
      <p:pic>
        <p:nvPicPr>
          <p:cNvPr id="9" name="Picture 8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A1356C8B-10DD-46A5-B8C4-BB1C513A72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4ED1F-F25D-4FA2-942F-E2E81700B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B2AAD8F-1551-4620-B2DE-31DA06CE0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32EA7-8B40-6B00-5AB7-1725328B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4EF8FAD0-0041-4782-5BAE-9CC4386B8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EB41800-3029-0918-DC86-D68FAA435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Acknowledgement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9C9D24-667C-94C2-3354-453D60A56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343DB093-E61E-E7ED-43C5-29B9152AA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B133EC2-2305-DF4A-4F9F-72F125CDC5BD}"/>
              </a:ext>
            </a:extLst>
          </p:cNvPr>
          <p:cNvSpPr txBox="1">
            <a:spLocks/>
          </p:cNvSpPr>
          <p:nvPr/>
        </p:nvSpPr>
        <p:spPr>
          <a:xfrm>
            <a:off x="1490133" y="1456270"/>
            <a:ext cx="6321778" cy="15209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Insert a Land Acknowledgement statement here…</a:t>
            </a:r>
          </a:p>
        </p:txBody>
      </p:sp>
    </p:spTree>
    <p:extLst>
      <p:ext uri="{BB962C8B-B14F-4D97-AF65-F5344CB8AC3E}">
        <p14:creationId xmlns:p14="http://schemas.microsoft.com/office/powerpoint/2010/main" val="23565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BBC084A6-1D37-4E26-8792-C77C66242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788353" y="2974880"/>
            <a:ext cx="4158192" cy="23196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Established in May 2021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Indigenous-designed and led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Serving all or parts of 5 Tribal nations &amp; 7 counties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490133" y="1456270"/>
            <a:ext cx="6321778" cy="15209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program was established to support community work being done by Indigenous individuals and small, informal groups.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1868B-3AD0-4027-B00A-9C244AB56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24E56DA5-F0E0-4A3E-9056-2CF25F57B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81AD1695-5A54-436D-923A-D7C15418F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1FD8672-6F33-4E2D-B399-EB40BAD01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F1A5C0-87EB-40D0-95B3-4B912C60B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5BF2217-08FD-45F6-9E20-A1EEF140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F98F4CF4-F9BD-43EE-8ADB-000F75D93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48" y="1199438"/>
            <a:ext cx="6954299" cy="52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81AD1695-5A54-436D-923A-D7C15418F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1FD8672-6F33-4E2D-B399-EB40BAD01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F1A5C0-87EB-40D0-95B3-4B912C60B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5BF2217-08FD-45F6-9E20-A1EEF140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5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D82F3FC6-4C17-44C4-ABC2-F97B57CBB8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181856" y="2595627"/>
            <a:ext cx="4496727" cy="17203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095022" y="1515055"/>
            <a:ext cx="7306028" cy="840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copy here.</a:t>
            </a:r>
          </a:p>
        </p:txBody>
      </p:sp>
      <p:pic>
        <p:nvPicPr>
          <p:cNvPr id="6" name="Picture 5" descr="A group of people painting&#10;&#10;Description automatically generated with medium confidence">
            <a:extLst>
              <a:ext uri="{FF2B5EF4-FFF2-40B4-BE49-F238E27FC236}">
                <a16:creationId xmlns:a16="http://schemas.microsoft.com/office/drawing/2014/main" id="{7E6196EA-4719-44DF-BAB8-68372FD51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4" y="2355648"/>
            <a:ext cx="3316532" cy="248739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A8F391AF-B95C-4CAD-BF1D-E16D7ACE2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D68331-26AC-423E-9E96-CB4A1F422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2726B621-FC29-4A1D-BF4D-B9062B591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3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5825F074-EAE5-4E9F-991B-BA10286E2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002847" y="1920993"/>
            <a:ext cx="4592213" cy="16050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marL="257175" indent="-257175" algn="l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133856" y="1429154"/>
            <a:ext cx="6839712" cy="6860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Centered or left justified body copy here:</a:t>
            </a:r>
          </a:p>
        </p:txBody>
      </p:sp>
      <p:pic>
        <p:nvPicPr>
          <p:cNvPr id="7" name="Picture 6" descr="A picture containing indoor, clothes, several&#10;&#10;Description automatically generated">
            <a:extLst>
              <a:ext uri="{FF2B5EF4-FFF2-40B4-BE49-F238E27FC236}">
                <a16:creationId xmlns:a16="http://schemas.microsoft.com/office/drawing/2014/main" id="{4BF69F78-0F91-464A-9E49-531379F80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7" y="3580112"/>
            <a:ext cx="3258443" cy="2174512"/>
          </a:xfrm>
          <a:prstGeom prst="rect">
            <a:avLst/>
          </a:prstGeom>
        </p:spPr>
      </p:pic>
      <p:pic>
        <p:nvPicPr>
          <p:cNvPr id="9" name="Picture 8" descr="A person and a child in a field&#10;&#10;Description automatically generated with medium confidence">
            <a:extLst>
              <a:ext uri="{FF2B5EF4-FFF2-40B4-BE49-F238E27FC236}">
                <a16:creationId xmlns:a16="http://schemas.microsoft.com/office/drawing/2014/main" id="{1BD0F2BC-4B16-4D5F-BCC2-086DBDAC97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r="16956"/>
          <a:stretch/>
        </p:blipFill>
        <p:spPr>
          <a:xfrm>
            <a:off x="4775435" y="3546252"/>
            <a:ext cx="3258443" cy="22028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6B46C30-6A1E-43E3-84C0-EE4A07F44723}"/>
              </a:ext>
            </a:extLst>
          </p:cNvPr>
          <p:cNvSpPr txBox="1"/>
          <p:nvPr/>
        </p:nvSpPr>
        <p:spPr>
          <a:xfrm>
            <a:off x="6369121" y="5429178"/>
            <a:ext cx="163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Photo by Ivy Vainio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DBB53EF-3762-4ED9-A252-5F5F6E76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F096E3-FE02-4A01-8EA7-38B42450AC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223ADABF-760B-492A-B93B-63BA0B45C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A205D59-6A67-489D-9392-76368F9F115E}"/>
              </a:ext>
            </a:extLst>
          </p:cNvPr>
          <p:cNvSpPr txBox="1"/>
          <p:nvPr/>
        </p:nvSpPr>
        <p:spPr>
          <a:xfrm>
            <a:off x="2717617" y="5435274"/>
            <a:ext cx="163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Photo by Ivy Vainio</a:t>
            </a:r>
          </a:p>
        </p:txBody>
      </p:sp>
    </p:spTree>
    <p:extLst>
      <p:ext uri="{BB962C8B-B14F-4D97-AF65-F5344CB8AC3E}">
        <p14:creationId xmlns:p14="http://schemas.microsoft.com/office/powerpoint/2010/main" val="361388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2567A3D6-6A6B-4654-BEB7-D34761E7C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30B66256-8DD1-41BA-81F9-563A957B8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931547"/>
            <a:ext cx="9144000" cy="3571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8B924-9C41-41EF-ADC9-94F5B93F8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00C07DE-3B2B-4993-9998-151EBB850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18EABD-B754-4001-925C-4B763960660D}"/>
              </a:ext>
            </a:extLst>
          </p:cNvPr>
          <p:cNvSpPr txBox="1">
            <a:spLocks/>
          </p:cNvSpPr>
          <p:nvPr/>
        </p:nvSpPr>
        <p:spPr>
          <a:xfrm>
            <a:off x="4147681" y="2060155"/>
            <a:ext cx="4898783" cy="3144008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Total Loaned since 1988		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Jobs Created/Retained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Leveraging Other Investments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Active Loans in Portfolio	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Active Loan Amount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Capitalization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525BE-1B78-4A9F-8E8A-2A0C9C401D8A}"/>
              </a:ext>
            </a:extLst>
          </p:cNvPr>
          <p:cNvSpPr/>
          <p:nvPr/>
        </p:nvSpPr>
        <p:spPr>
          <a:xfrm>
            <a:off x="1545980" y="1934947"/>
            <a:ext cx="2367652" cy="3234462"/>
          </a:xfrm>
          <a:prstGeom prst="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1B6A946-7FAE-4300-9ABB-DB6E8B28203F}"/>
              </a:ext>
            </a:extLst>
          </p:cNvPr>
          <p:cNvSpPr txBox="1">
            <a:spLocks/>
          </p:cNvSpPr>
          <p:nvPr/>
        </p:nvSpPr>
        <p:spPr>
          <a:xfrm>
            <a:off x="1786313" y="2060155"/>
            <a:ext cx="1993207" cy="3109254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$58.5 million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7,100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$310 million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$12.1 million</a:t>
            </a: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$18.7 million</a:t>
            </a:r>
          </a:p>
        </p:txBody>
      </p:sp>
    </p:spTree>
    <p:extLst>
      <p:ext uri="{BB962C8B-B14F-4D97-AF65-F5344CB8AC3E}">
        <p14:creationId xmlns:p14="http://schemas.microsoft.com/office/powerpoint/2010/main" val="11702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164187" y="1537712"/>
            <a:ext cx="6815621" cy="14925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Lines of body copy to come here … Lines of body copy to come here … Lines of body copy to come here … </a:t>
            </a:r>
          </a:p>
        </p:txBody>
      </p:sp>
      <p:pic>
        <p:nvPicPr>
          <p:cNvPr id="6" name="Picture 5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E3B5BDFB-831E-4E26-9C2D-E8A7521B1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88" y="4219978"/>
            <a:ext cx="2594429" cy="1729619"/>
          </a:xfrm>
          <a:prstGeom prst="rect">
            <a:avLst/>
          </a:prstGeom>
        </p:spPr>
      </p:pic>
      <p:pic>
        <p:nvPicPr>
          <p:cNvPr id="9" name="Picture 8" descr="A picture containing outdoor, sport, dancer, green&#10;&#10;Description automatically generated">
            <a:extLst>
              <a:ext uri="{FF2B5EF4-FFF2-40B4-BE49-F238E27FC236}">
                <a16:creationId xmlns:a16="http://schemas.microsoft.com/office/drawing/2014/main" id="{7C2EA937-DC66-43D6-953B-5C59BF406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70" y="3030303"/>
            <a:ext cx="3823433" cy="2548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B71FD5-178C-4829-9E6E-9A8A37BB9EC1}"/>
              </a:ext>
            </a:extLst>
          </p:cNvPr>
          <p:cNvSpPr txBox="1"/>
          <p:nvPr/>
        </p:nvSpPr>
        <p:spPr>
          <a:xfrm>
            <a:off x="3880236" y="5307422"/>
            <a:ext cx="1383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Photo by Ivy Vainio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9872E3-8075-44B2-8108-01724697F1BE}"/>
              </a:ext>
            </a:extLst>
          </p:cNvPr>
          <p:cNvSpPr txBox="1"/>
          <p:nvPr/>
        </p:nvSpPr>
        <p:spPr>
          <a:xfrm>
            <a:off x="6065302" y="5679610"/>
            <a:ext cx="1383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Photo by Ivy Vainio</a:t>
            </a:r>
          </a:p>
        </p:txBody>
      </p:sp>
      <p:pic>
        <p:nvPicPr>
          <p:cNvPr id="20" name="Picture 19" descr="A black and white design&#10;&#10;Description automatically generated with low confidence">
            <a:extLst>
              <a:ext uri="{FF2B5EF4-FFF2-40B4-BE49-F238E27FC236}">
                <a16:creationId xmlns:a16="http://schemas.microsoft.com/office/drawing/2014/main" id="{D476A3D4-8885-412D-9EA2-1A6B7F7DD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75" y="5244028"/>
            <a:ext cx="2993024" cy="161397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C200E68F-13EF-4D9C-8838-E9DE42CB77B8}"/>
              </a:ext>
            </a:extLst>
          </p:cNvPr>
          <p:cNvSpPr txBox="1">
            <a:spLocks/>
          </p:cNvSpPr>
          <p:nvPr/>
        </p:nvSpPr>
        <p:spPr>
          <a:xfrm>
            <a:off x="-1" y="931547"/>
            <a:ext cx="9144000" cy="357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AB1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 Here</a:t>
            </a:r>
            <a:endParaRPr lang="en-US" sz="2800" b="1" dirty="0">
              <a:solidFill>
                <a:srgbClr val="AB1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6C8B69-EE36-47C0-9C70-3817D386F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47" y="6335442"/>
            <a:ext cx="1621905" cy="330251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7F93278-BC20-4C8D-8B66-F7F517039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585" y="214341"/>
            <a:ext cx="2384827" cy="5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7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f35484-428c-4af1-b2a0-172788b51d72">
      <UserInfo>
        <DisplayName/>
        <AccountId xsi:nil="true"/>
        <AccountType/>
      </UserInfo>
    </SharedWithUsers>
    <MediaLengthInSeconds xmlns="e180effa-088c-498f-9edb-b779138f546b" xsi:nil="true"/>
    <TaxCatchAll xmlns="18f35484-428c-4af1-b2a0-172788b51d72" xsi:nil="true"/>
    <lcf76f155ced4ddcb4097134ff3c332f xmlns="e180effa-088c-498f-9edb-b779138f546b">
      <Terms xmlns="http://schemas.microsoft.com/office/infopath/2007/PartnerControls"/>
    </lcf76f155ced4ddcb4097134ff3c332f>
    <Thumbnail xmlns="e180effa-088c-498f-9edb-b779138f546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23BEDC69F320418459B84E2BB5A49F" ma:contentTypeVersion="21" ma:contentTypeDescription="Create a new document." ma:contentTypeScope="" ma:versionID="eb6767bd22ac34ecef48e51d64008e28">
  <xsd:schema xmlns:xsd="http://www.w3.org/2001/XMLSchema" xmlns:xs="http://www.w3.org/2001/XMLSchema" xmlns:p="http://schemas.microsoft.com/office/2006/metadata/properties" xmlns:ns2="e180effa-088c-498f-9edb-b779138f546b" xmlns:ns3="18f35484-428c-4af1-b2a0-172788b51d72" targetNamespace="http://schemas.microsoft.com/office/2006/metadata/properties" ma:root="true" ma:fieldsID="f35dbfa75dc9e610994c60ac0934a5b8" ns2:_="" ns3:_="">
    <xsd:import namespace="e180effa-088c-498f-9edb-b779138f546b"/>
    <xsd:import namespace="18f35484-428c-4af1-b2a0-172788b51d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0effa-088c-498f-9edb-b779138f5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422eefa-ade5-4654-a7ca-7bc8affc75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5484-428c-4af1-b2a0-172788b51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21aecb48-7fc2-4d1c-b061-30dab4752d6b}" ma:internalName="TaxCatchAll" ma:showField="CatchAllData" ma:web="18f35484-428c-4af1-b2a0-172788b51d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4C7688-B185-4878-B8E9-CD6316E478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e180effa-088c-498f-9edb-b779138f546b"/>
    <ds:schemaRef ds:uri="http://schemas.microsoft.com/office/infopath/2007/PartnerControls"/>
    <ds:schemaRef ds:uri="18f35484-428c-4af1-b2a0-172788b51d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6D4646-7498-46DB-BC4B-57F724D108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0effa-088c-498f-9edb-b779138f546b"/>
    <ds:schemaRef ds:uri="18f35484-428c-4af1-b2a0-172788b51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A12D-433F-427D-B47C-DF5471BFF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236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Jeanine Dahl</dc:creator>
  <cp:lastModifiedBy>Jeanine Dahl</cp:lastModifiedBy>
  <cp:revision>35</cp:revision>
  <cp:lastPrinted>2017-07-07T16:19:16Z</cp:lastPrinted>
  <dcterms:created xsi:type="dcterms:W3CDTF">2017-06-22T15:09:36Z</dcterms:created>
  <dcterms:modified xsi:type="dcterms:W3CDTF">2024-10-28T21:47:29Z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0x010100FD23BEDC69F320418459B84E2BB5A49F</vt:lpwstr>
  </property>
  <property fmtid="{D5CDD505-2E9C-101B-9397-08002B2CF9AE}" pid="3" name="Order">
    <vt:r8>3900900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